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5"/>
  </p:notesMasterIdLst>
  <p:sldIdLst>
    <p:sldId id="299" r:id="rId2"/>
    <p:sldId id="258" r:id="rId3"/>
    <p:sldId id="257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5" autoAdjust="0"/>
    <p:restoredTop sz="96107" autoAdjust="0"/>
  </p:normalViewPr>
  <p:slideViewPr>
    <p:cSldViewPr snapToGrid="0">
      <p:cViewPr varScale="1">
        <p:scale>
          <a:sx n="73" d="100"/>
          <a:sy n="73" d="100"/>
        </p:scale>
        <p:origin x="568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435" y="8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0CFA7-4205-404A-8272-4DC719DAF9FF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81EC7-C0B6-424D-9FFF-626E09E2DB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54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581EC7-C0B6-424D-9FFF-626E09E2DB8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655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581EC7-C0B6-424D-9FFF-626E09E2DB8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37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8133-9054-4F5B-B0A2-3AA4D3EECA61}" type="datetime1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30247" y="6492875"/>
            <a:ext cx="561753" cy="365125"/>
          </a:xfrm>
        </p:spPr>
        <p:txBody>
          <a:bodyPr anchor="b"/>
          <a:lstStyle>
            <a:lvl1pPr>
              <a:lnSpc>
                <a:spcPts val="1600"/>
              </a:lnSpc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03FAED-EEA5-41A4-A2FB-D2DF618836D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391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52CD-88F7-46B8-9C8A-EF6718A6A1EE}" type="datetime1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630247" y="6492875"/>
            <a:ext cx="561753" cy="365125"/>
          </a:xfrm>
        </p:spPr>
        <p:txBody>
          <a:bodyPr anchor="b"/>
          <a:lstStyle>
            <a:lvl1pPr>
              <a:lnSpc>
                <a:spcPts val="1600"/>
              </a:lnSpc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03FAED-EEA5-41A4-A2FB-D2DF618836D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232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4C8C2-AA9F-4F37-B94A-0BD5917481F4}" type="datetime1">
              <a:rPr kumimoji="1" lang="ja-JP" altLang="en-US" smtClean="0"/>
              <a:t>2025/6/5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3FAED-EEA5-41A4-A2FB-D2DF618836D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5434A1-1FE3-8ACA-D115-2F5AF72BA2CB}"/>
              </a:ext>
            </a:extLst>
          </p:cNvPr>
          <p:cNvSpPr/>
          <p:nvPr userDrawn="1"/>
        </p:nvSpPr>
        <p:spPr>
          <a:xfrm>
            <a:off x="-10885" y="6673112"/>
            <a:ext cx="3716612" cy="184891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>
              <a:lnSpc>
                <a:spcPts val="1200"/>
              </a:lnSpc>
            </a:pPr>
            <a:r>
              <a:rPr lang="en-US" altLang="ja-JP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2025</a:t>
            </a:r>
            <a:r>
              <a:rPr lang="en-US" altLang="ja-JP" sz="800" b="1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Okayama Univ.</a:t>
            </a:r>
            <a:r>
              <a:rPr lang="en-US" altLang="ja-JP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All Rights Reserved</a:t>
            </a:r>
            <a:endParaRPr kumimoji="1" lang="ja-JP" altLang="en-US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3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3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197E1C28-9A10-4601-91E4-B8807B2C706D}"/>
              </a:ext>
            </a:extLst>
          </p:cNvPr>
          <p:cNvSpPr txBox="1">
            <a:spLocks/>
          </p:cNvSpPr>
          <p:nvPr/>
        </p:nvSpPr>
        <p:spPr>
          <a:xfrm>
            <a:off x="517488" y="1088492"/>
            <a:ext cx="540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研究開発の概要</a:t>
            </a: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)】</a:t>
            </a:r>
          </a:p>
          <a:p>
            <a:pPr marL="182558" indent="-90486" algn="just">
              <a:lnSpc>
                <a:spcPts val="1400"/>
              </a:lnSpc>
              <a:spcBef>
                <a:spcPts val="0"/>
              </a:spcBef>
              <a:buFont typeface="Wingdings" panose="05000000000000000000" pitchFamily="2" charset="2"/>
              <a:buChar char="u"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・・・・。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58" indent="-90486" algn="just">
              <a:lnSpc>
                <a:spcPts val="1400"/>
              </a:lnSpc>
              <a:spcBef>
                <a:spcPts val="0"/>
              </a:spcBef>
              <a:buFont typeface="Wingdings" panose="05000000000000000000" pitchFamily="2" charset="2"/>
              <a:buChar char="u"/>
            </a:pPr>
            <a:endParaRPr lang="ja-JP" altLang="en-US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58" indent="-90486" algn="just">
              <a:lnSpc>
                <a:spcPts val="1400"/>
              </a:lnSpc>
              <a:spcBef>
                <a:spcPts val="400"/>
              </a:spcBef>
              <a:buFont typeface="Wingdings" panose="05000000000000000000" pitchFamily="2" charset="2"/>
              <a:buChar char="u"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・・・・。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58" indent="-90486" algn="just">
              <a:lnSpc>
                <a:spcPts val="1400"/>
              </a:lnSpc>
              <a:spcBef>
                <a:spcPts val="400"/>
              </a:spcBef>
              <a:buFont typeface="Wingdings" panose="05000000000000000000" pitchFamily="2" charset="2"/>
              <a:buChar char="u"/>
            </a:pP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58" indent="-90486" algn="just">
              <a:lnSpc>
                <a:spcPts val="1400"/>
              </a:lnSpc>
              <a:spcBef>
                <a:spcPts val="400"/>
              </a:spcBef>
              <a:buFont typeface="Wingdings" panose="05000000000000000000" pitchFamily="2" charset="2"/>
              <a:buChar char="u"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・・・・。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ADA0AA4-3732-4185-862D-4DEDC0487A10}"/>
              </a:ext>
            </a:extLst>
          </p:cNvPr>
          <p:cNvSpPr txBox="1"/>
          <p:nvPr/>
        </p:nvSpPr>
        <p:spPr>
          <a:xfrm>
            <a:off x="2151282" y="6315440"/>
            <a:ext cx="7889985" cy="2975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ja-JP" altLang="en-US" sz="1600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（まとめ）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74512" y="1088492"/>
            <a:ext cx="540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00FF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研究開発の背景</a:t>
            </a: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93660" indent="82549" algn="just">
              <a:lnSpc>
                <a:spcPts val="1400"/>
              </a:lnSpc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これまでの研究で･･･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93660" indent="82549" algn="just">
              <a:lnSpc>
                <a:spcPts val="1400"/>
              </a:lnSpc>
            </a:pPr>
            <a:endParaRPr lang="en-US" altLang="ja-JP" sz="12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endParaRPr lang="en-US" altLang="ja-JP" sz="1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研究開発の目標</a:t>
            </a:r>
            <a:r>
              <a:rPr lang="en-US" altLang="ja-JP" sz="1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182558">
              <a:lnSpc>
                <a:spcPts val="1400"/>
              </a:lnSpc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本研究を通じ･･･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E0CB8E19-27B1-B6CC-2B1F-AA373FF31F9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51790" y="155575"/>
            <a:ext cx="11525250" cy="815975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anchor="ctr">
            <a:noAutofit/>
          </a:bodyPr>
          <a:lstStyle/>
          <a:p>
            <a:pPr algn="l"/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 ２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研究開発概念図</a:t>
            </a:r>
            <a:br>
              <a:rPr lang="en-US" altLang="ja-JP" sz="1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・研究開発代表者：</a:t>
            </a:r>
            <a:r>
              <a:rPr lang="ja-JP" altLang="en-US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氏名･所属機関・部署・役職</a:t>
            </a:r>
            <a:b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・研究開発課題名：</a:t>
            </a:r>
            <a:r>
              <a:rPr lang="ja-JP" altLang="en-US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●●●●●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F266D6-2CFB-5D2D-763F-A41ABBBD6FF0}"/>
              </a:ext>
            </a:extLst>
          </p:cNvPr>
          <p:cNvSpPr txBox="1"/>
          <p:nvPr/>
        </p:nvSpPr>
        <p:spPr>
          <a:xfrm>
            <a:off x="151257" y="2799593"/>
            <a:ext cx="2500503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技術･これまでの結果</a:t>
            </a:r>
            <a:r>
              <a:rPr lang="en-US" altLang="ja-JP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en-US" altLang="ja-JP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35">
            <a:extLst>
              <a:ext uri="{FF2B5EF4-FFF2-40B4-BE49-F238E27FC236}">
                <a16:creationId xmlns:a16="http://schemas.microsoft.com/office/drawing/2014/main" id="{2150F094-C29E-BDEA-6045-C882BF359C7C}"/>
              </a:ext>
            </a:extLst>
          </p:cNvPr>
          <p:cNvSpPr txBox="1"/>
          <p:nvPr/>
        </p:nvSpPr>
        <p:spPr>
          <a:xfrm>
            <a:off x="8974512" y="4329509"/>
            <a:ext cx="3057673" cy="183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  <a:spcBef>
                <a:spcPts val="600"/>
              </a:spcBef>
            </a:pPr>
            <a:r>
              <a:rPr lang="zh-TW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en-US" altLang="ja-JP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Instruction</a:t>
            </a:r>
            <a:r>
              <a:rPr lang="zh-TW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endParaRPr lang="en-US" altLang="zh-TW" sz="1400" b="1" kern="12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シーズの内容、研究コンセプト、有効性等を示す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/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示唆するデータ、開発品について図表等を利用して解りやすくまとめて下さい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A4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枚で形式は自由ですが、できる限り項目部分は記載して下さい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タイトル部分はそのままお使い下さい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提出に当たっては、この部分は削除下さい</a:t>
            </a:r>
            <a:r>
              <a:rPr lang="en-US" sz="14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sz="14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B1928F-DFFA-10B1-15F7-C49CC8F0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3FAED-EEA5-41A4-A2FB-D2DF618836D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69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686C5B1-E895-AF4D-B46F-A4FEA1CBDD8B}"/>
              </a:ext>
            </a:extLst>
          </p:cNvPr>
          <p:cNvSpPr txBox="1"/>
          <p:nvPr/>
        </p:nvSpPr>
        <p:spPr>
          <a:xfrm>
            <a:off x="4146387" y="2742661"/>
            <a:ext cx="902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解析・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研究全体補助</a:t>
            </a:r>
            <a:endParaRPr kumimoji="1" lang="ja-JP" altLang="en-US" sz="9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5EF31D8-0879-4816-7546-3E022212055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72110" y="155575"/>
            <a:ext cx="11525250" cy="815975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anchor="ctr">
            <a:noAutofit/>
          </a:bodyPr>
          <a:lstStyle/>
          <a:p>
            <a:pPr algn="l"/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実施体制図</a:t>
            </a:r>
            <a:br>
              <a:rPr lang="en-US" altLang="ja-JP" sz="1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・研究開発代表者：</a:t>
            </a:r>
            <a:r>
              <a:rPr lang="ja-JP" altLang="en-US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氏名･所属機関・部署・役職</a:t>
            </a:r>
            <a:br>
              <a:rPr lang="en-US" altLang="ja-JP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・研究開発課題名：</a:t>
            </a:r>
            <a:r>
              <a:rPr lang="ja-JP" altLang="en-US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●●●●●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9E5D41D-9C0C-97A6-C89E-EC84703B3EB3}"/>
              </a:ext>
            </a:extLst>
          </p:cNvPr>
          <p:cNvGrpSpPr/>
          <p:nvPr/>
        </p:nvGrpSpPr>
        <p:grpSpPr>
          <a:xfrm>
            <a:off x="9485715" y="1210192"/>
            <a:ext cx="2543725" cy="1677670"/>
            <a:chOff x="9495875" y="1121534"/>
            <a:chExt cx="2543725" cy="1677670"/>
          </a:xfrm>
        </p:grpSpPr>
        <p:sp>
          <p:nvSpPr>
            <p:cNvPr id="3" name="テキスト ボックス 35">
              <a:extLst>
                <a:ext uri="{FF2B5EF4-FFF2-40B4-BE49-F238E27FC236}">
                  <a16:creationId xmlns:a16="http://schemas.microsoft.com/office/drawing/2014/main" id="{360155F5-A3B1-60AB-2DA6-F6163B850D56}"/>
                </a:ext>
              </a:extLst>
            </p:cNvPr>
            <p:cNvSpPr txBox="1"/>
            <p:nvPr/>
          </p:nvSpPr>
          <p:spPr>
            <a:xfrm>
              <a:off x="9495875" y="1121534"/>
              <a:ext cx="2543725" cy="1677670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noAutofit/>
            </a:bodyPr>
            <a:lstStyle/>
            <a:p>
              <a:pPr algn="just">
                <a:lnSpc>
                  <a:spcPts val="2000"/>
                </a:lnSpc>
              </a:pPr>
              <a:r>
                <a:rPr lang="zh-TW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【体制図記載例】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000"/>
                </a:lnSpc>
              </a:pPr>
              <a:r>
                <a:rPr lang="zh-TW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角丸四角形：大学等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000"/>
                </a:lnSpc>
              </a:pPr>
              <a:r>
                <a:rPr lang="zh-TW" sz="1050" kern="0" spc="1575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楕円</a:t>
              </a:r>
              <a:r>
                <a:rPr lang="zh-TW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：</a:t>
              </a:r>
              <a:r>
                <a:rPr lang="zh-TW" sz="1050" kern="0" spc="525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企業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000"/>
                </a:lnSpc>
              </a:pPr>
              <a:r>
                <a:rPr lang="zh-TW" sz="1050" kern="0" spc="525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長方形</a:t>
              </a:r>
              <a:r>
                <a:rPr lang="zh-TW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：</a:t>
              </a:r>
              <a:r>
                <a:rPr lang="en-US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AMED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</a:pPr>
              <a:r>
                <a:rPr lang="zh-TW" sz="1050" kern="0" spc="175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点線矢印</a:t>
              </a:r>
              <a:r>
                <a:rPr lang="zh-TW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：</a:t>
              </a:r>
              <a:r>
                <a:rPr lang="zh-TW" sz="1050" kern="0" spc="525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契約</a:t>
              </a:r>
              <a:r>
                <a:rPr lang="zh-TW" sz="1050" kern="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400"/>
                </a:lnSpc>
              </a:pPr>
              <a:r>
                <a:rPr lang="ja-JP" sz="1050" kern="12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二重矢印線：</a:t>
              </a:r>
              <a:r>
                <a:rPr lang="ja-JP" sz="1050" kern="0" spc="5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試料・情報等のやり取り、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indent="809625" algn="just">
                <a:lnSpc>
                  <a:spcPts val="1400"/>
                </a:lnSpc>
              </a:pPr>
              <a:r>
                <a:rPr lang="ja-JP" sz="1050" kern="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分担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indent="909320" algn="just">
                <a:lnSpc>
                  <a:spcPts val="1400"/>
                </a:lnSpc>
              </a:pPr>
              <a:r>
                <a:rPr lang="en-US" sz="1050" kern="100" dirty="0">
                  <a:solidFill>
                    <a:srgbClr val="4F81BD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6" name="直線矢印コネクタ 5">
              <a:extLst>
                <a:ext uri="{FF2B5EF4-FFF2-40B4-BE49-F238E27FC236}">
                  <a16:creationId xmlns:a16="http://schemas.microsoft.com/office/drawing/2014/main" id="{A52589E7-57A9-6E12-8976-6AB82CC73E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52870" y="2672204"/>
              <a:ext cx="866775" cy="0"/>
            </a:xfrm>
            <a:prstGeom prst="straightConnector1">
              <a:avLst/>
            </a:prstGeom>
            <a:ln w="53975" cmpd="dbl">
              <a:solidFill>
                <a:schemeClr val="tx1"/>
              </a:solidFill>
              <a:tailEnd type="triangle" w="sm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6D73C4F-A6FC-C00A-8B0C-636C4B395037}"/>
                </a:ext>
              </a:extLst>
            </p:cNvPr>
            <p:cNvSpPr/>
            <p:nvPr/>
          </p:nvSpPr>
          <p:spPr>
            <a:xfrm>
              <a:off x="10917640" y="2007994"/>
              <a:ext cx="695325" cy="171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077BD52-9011-8B70-57E7-BCE20288EB7D}"/>
                </a:ext>
              </a:extLst>
            </p:cNvPr>
            <p:cNvSpPr/>
            <p:nvPr/>
          </p:nvSpPr>
          <p:spPr>
            <a:xfrm>
              <a:off x="10957010" y="1474594"/>
              <a:ext cx="676275" cy="171450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E74122DC-7B1A-8780-9D65-BD1D3ECA69C1}"/>
                </a:ext>
              </a:extLst>
            </p:cNvPr>
            <p:cNvSpPr/>
            <p:nvPr/>
          </p:nvSpPr>
          <p:spPr>
            <a:xfrm>
              <a:off x="10976060" y="1741294"/>
              <a:ext cx="628650" cy="1714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B1BC7156-0A59-8373-D3B5-B1B4952351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24002" y="2259454"/>
              <a:ext cx="542290" cy="850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テキスト ボックス 35">
            <a:extLst>
              <a:ext uri="{FF2B5EF4-FFF2-40B4-BE49-F238E27FC236}">
                <a16:creationId xmlns:a16="http://schemas.microsoft.com/office/drawing/2014/main" id="{253489F3-3ABB-E0B3-45B6-4299C5168768}"/>
              </a:ext>
            </a:extLst>
          </p:cNvPr>
          <p:cNvSpPr txBox="1"/>
          <p:nvPr/>
        </p:nvSpPr>
        <p:spPr>
          <a:xfrm>
            <a:off x="8475154" y="3268993"/>
            <a:ext cx="3554286" cy="2169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  <a:spcBef>
                <a:spcPts val="600"/>
              </a:spcBef>
            </a:pPr>
            <a:r>
              <a:rPr lang="zh-TW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en-US" altLang="ja-JP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Instruction</a:t>
            </a:r>
            <a:r>
              <a:rPr lang="zh-TW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endParaRPr lang="en-US" altLang="zh-TW" sz="1400" b="1" kern="12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記載例に従ってご作成下さい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タイトル部分はそのままお使い下さい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各機関・企業、各担当者の役割が分かるように記載して下さい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実用化担当者は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シーズ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F/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シーズ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F#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では必須です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橋渡し拠点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PM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が未定の場合、所属等を未定としてください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提出に当たっては、この部分は削除下さい</a:t>
            </a:r>
            <a:r>
              <a:rPr lang="en-US" sz="14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sz="14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07EE87-F069-ED1E-3D46-8FCCB90E0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3FAED-EEA5-41A4-A2FB-D2DF618836D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BC0B5E3-13CB-202A-94D2-43997D0FD693}"/>
              </a:ext>
            </a:extLst>
          </p:cNvPr>
          <p:cNvSpPr/>
          <p:nvPr/>
        </p:nvSpPr>
        <p:spPr>
          <a:xfrm>
            <a:off x="295082" y="1563252"/>
            <a:ext cx="1075765" cy="2667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AMED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1F7B7420-D56E-A9DC-314C-17CDB43DA65A}"/>
              </a:ext>
            </a:extLst>
          </p:cNvPr>
          <p:cNvSpPr/>
          <p:nvPr/>
        </p:nvSpPr>
        <p:spPr>
          <a:xfrm>
            <a:off x="2327862" y="1348309"/>
            <a:ext cx="2899689" cy="111188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研究開発代表者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〇〇大学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利井田　務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研究総括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研究開発項目①②③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6EB529F-27B7-D136-0B63-192EA39B57EF}"/>
              </a:ext>
            </a:extLst>
          </p:cNvPr>
          <p:cNvSpPr/>
          <p:nvPr/>
        </p:nvSpPr>
        <p:spPr>
          <a:xfrm>
            <a:off x="2776784" y="5967795"/>
            <a:ext cx="5476896" cy="672926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研究開発項目①：ｘｘｘｘ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研究開発項目②：〇〇〇〇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研究開発項目③：△△△△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B055A51-65ED-D88E-92F7-E1CB64A38F29}"/>
              </a:ext>
            </a:extLst>
          </p:cNvPr>
          <p:cNvSpPr/>
          <p:nvPr/>
        </p:nvSpPr>
        <p:spPr>
          <a:xfrm>
            <a:off x="3381328" y="3248039"/>
            <a:ext cx="1408333" cy="111188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研究開発分担者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〇〇大学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　助人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①②③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794226B-E3C1-1620-049B-545202BAC014}"/>
              </a:ext>
            </a:extLst>
          </p:cNvPr>
          <p:cNvSpPr/>
          <p:nvPr/>
        </p:nvSpPr>
        <p:spPr>
          <a:xfrm>
            <a:off x="295082" y="2995078"/>
            <a:ext cx="1703706" cy="111188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研究開発分担者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△△大学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臨床　進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研究開発項目①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3216588B-24C2-0E1D-6153-A19378A912FA}"/>
              </a:ext>
            </a:extLst>
          </p:cNvPr>
          <p:cNvSpPr/>
          <p:nvPr/>
        </p:nvSpPr>
        <p:spPr>
          <a:xfrm>
            <a:off x="6105314" y="1479318"/>
            <a:ext cx="1990916" cy="94656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橋渡し研究支援機関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岡山大学拠点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PM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南野 何某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C9580169-BB4F-B028-7497-506A17448EDA}"/>
              </a:ext>
            </a:extLst>
          </p:cNvPr>
          <p:cNvSpPr/>
          <p:nvPr/>
        </p:nvSpPr>
        <p:spPr>
          <a:xfrm>
            <a:off x="5779196" y="3772966"/>
            <a:ext cx="1768398" cy="190860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株式会社エフ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研究開発分担者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衛府　正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研究開発項目③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実用化担当者*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實岡 進一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CC46886-7C30-C9ED-A25E-D8050C5ACCAA}"/>
              </a:ext>
            </a:extLst>
          </p:cNvPr>
          <p:cNvSpPr/>
          <p:nvPr/>
        </p:nvSpPr>
        <p:spPr>
          <a:xfrm>
            <a:off x="1576044" y="4430838"/>
            <a:ext cx="1703706" cy="111188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研究開発分担者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▲▲大学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三角　文太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研究開発項目①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053988DD-B261-ABAD-1D99-E67F5DAE15F0}"/>
              </a:ext>
            </a:extLst>
          </p:cNvPr>
          <p:cNvSpPr/>
          <p:nvPr/>
        </p:nvSpPr>
        <p:spPr>
          <a:xfrm>
            <a:off x="6301203" y="2744462"/>
            <a:ext cx="1835480" cy="6316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マニファクチャ株式会社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705059E6-EEF5-122E-1AA5-81A106E6CE79}"/>
              </a:ext>
            </a:extLst>
          </p:cNvPr>
          <p:cNvCxnSpPr>
            <a:cxnSpLocks/>
          </p:cNvCxnSpPr>
          <p:nvPr/>
        </p:nvCxnSpPr>
        <p:spPr>
          <a:xfrm flipH="1" flipV="1">
            <a:off x="5369439" y="2164335"/>
            <a:ext cx="684000" cy="0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3662D83B-C60C-AF73-F3FA-C4DEB43BFBA7}"/>
              </a:ext>
            </a:extLst>
          </p:cNvPr>
          <p:cNvCxnSpPr>
            <a:cxnSpLocks/>
          </p:cNvCxnSpPr>
          <p:nvPr/>
        </p:nvCxnSpPr>
        <p:spPr>
          <a:xfrm>
            <a:off x="5369439" y="2021578"/>
            <a:ext cx="684000" cy="0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8CBEAA69-850F-B3F3-3D08-29EC66752809}"/>
              </a:ext>
            </a:extLst>
          </p:cNvPr>
          <p:cNvCxnSpPr>
            <a:cxnSpLocks/>
          </p:cNvCxnSpPr>
          <p:nvPr/>
        </p:nvCxnSpPr>
        <p:spPr>
          <a:xfrm flipH="1" flipV="1">
            <a:off x="5446714" y="2498366"/>
            <a:ext cx="797402" cy="365395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397845D-02B2-894B-97C2-E5E760ADFE74}"/>
              </a:ext>
            </a:extLst>
          </p:cNvPr>
          <p:cNvSpPr txBox="1"/>
          <p:nvPr/>
        </p:nvSpPr>
        <p:spPr>
          <a:xfrm>
            <a:off x="5398373" y="2218167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/>
              <a:t>研究支援</a:t>
            </a:r>
            <a:endParaRPr kumimoji="1" lang="ja-JP" altLang="en-US" sz="900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C54B633-0B40-C746-DC17-62549D1DAF66}"/>
              </a:ext>
            </a:extLst>
          </p:cNvPr>
          <p:cNvSpPr txBox="1"/>
          <p:nvPr/>
        </p:nvSpPr>
        <p:spPr>
          <a:xfrm>
            <a:off x="5389060" y="1751075"/>
            <a:ext cx="69762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/>
              <a:t>各種相談</a:t>
            </a:r>
            <a:endParaRPr kumimoji="1" lang="ja-JP" altLang="en-US" sz="900" dirty="0"/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721A9DDB-394E-F88C-DD50-B5C75233AE9F}"/>
              </a:ext>
            </a:extLst>
          </p:cNvPr>
          <p:cNvCxnSpPr>
            <a:cxnSpLocks/>
          </p:cNvCxnSpPr>
          <p:nvPr/>
        </p:nvCxnSpPr>
        <p:spPr>
          <a:xfrm>
            <a:off x="5312614" y="1579638"/>
            <a:ext cx="697627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5CFB1B7C-B7C8-D376-B815-93392A8610FE}"/>
              </a:ext>
            </a:extLst>
          </p:cNvPr>
          <p:cNvCxnSpPr>
            <a:cxnSpLocks/>
          </p:cNvCxnSpPr>
          <p:nvPr/>
        </p:nvCxnSpPr>
        <p:spPr>
          <a:xfrm>
            <a:off x="1434642" y="1696602"/>
            <a:ext cx="792000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12CBF57E-01AB-848D-3110-44D4DD6F6D5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990615" y="3461090"/>
            <a:ext cx="1656000" cy="0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63B96D38-469B-4293-9642-719506C3CD26}"/>
              </a:ext>
            </a:extLst>
          </p:cNvPr>
          <p:cNvCxnSpPr>
            <a:cxnSpLocks/>
          </p:cNvCxnSpPr>
          <p:nvPr/>
        </p:nvCxnSpPr>
        <p:spPr>
          <a:xfrm rot="5400000">
            <a:off x="1852921" y="3496328"/>
            <a:ext cx="1656000" cy="0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E63AFD40-4C99-8A89-DA57-4561AC6C928C}"/>
              </a:ext>
            </a:extLst>
          </p:cNvPr>
          <p:cNvCxnSpPr>
            <a:cxnSpLocks/>
          </p:cNvCxnSpPr>
          <p:nvPr/>
        </p:nvCxnSpPr>
        <p:spPr>
          <a:xfrm flipV="1">
            <a:off x="4197536" y="2584198"/>
            <a:ext cx="2077" cy="535762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982976E2-9EDC-177E-88CD-34939D9E9548}"/>
              </a:ext>
            </a:extLst>
          </p:cNvPr>
          <p:cNvCxnSpPr>
            <a:cxnSpLocks/>
          </p:cNvCxnSpPr>
          <p:nvPr/>
        </p:nvCxnSpPr>
        <p:spPr>
          <a:xfrm>
            <a:off x="4058222" y="2592439"/>
            <a:ext cx="17824" cy="549593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5D09A80-28E5-9390-3F59-4FFCE9407B3E}"/>
              </a:ext>
            </a:extLst>
          </p:cNvPr>
          <p:cNvSpPr txBox="1"/>
          <p:nvPr/>
        </p:nvSpPr>
        <p:spPr>
          <a:xfrm>
            <a:off x="3281709" y="2700572"/>
            <a:ext cx="762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dirty="0"/>
              <a:t>データ取扱</a:t>
            </a:r>
            <a:endParaRPr lang="en-US" altLang="ja-JP" sz="900" dirty="0"/>
          </a:p>
          <a:p>
            <a:pPr algn="ctr"/>
            <a:r>
              <a:rPr lang="ja-JP" altLang="en-US" sz="900" dirty="0"/>
              <a:t>指示</a:t>
            </a:r>
            <a:endParaRPr kumimoji="1" lang="ja-JP" altLang="en-US" sz="900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36E9A7D-225C-F419-1926-440FCDB431F4}"/>
              </a:ext>
            </a:extLst>
          </p:cNvPr>
          <p:cNvSpPr txBox="1"/>
          <p:nvPr/>
        </p:nvSpPr>
        <p:spPr>
          <a:xfrm>
            <a:off x="6035507" y="2594941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/>
              <a:t>製剤供給</a:t>
            </a:r>
            <a:endParaRPr kumimoji="1" lang="ja-JP" altLang="en-US" sz="900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A36FEF1-6ADC-5858-93E4-2341D6502B51}"/>
              </a:ext>
            </a:extLst>
          </p:cNvPr>
          <p:cNvSpPr txBox="1"/>
          <p:nvPr/>
        </p:nvSpPr>
        <p:spPr>
          <a:xfrm>
            <a:off x="2394937" y="3078575"/>
            <a:ext cx="323165" cy="111188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00" dirty="0"/>
              <a:t>試験の実施指示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D4CF097B-EE5F-F340-2FF6-A45B9B57CC24}"/>
              </a:ext>
            </a:extLst>
          </p:cNvPr>
          <p:cNvSpPr txBox="1"/>
          <p:nvPr/>
        </p:nvSpPr>
        <p:spPr>
          <a:xfrm>
            <a:off x="2778559" y="3226625"/>
            <a:ext cx="323165" cy="71846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00" dirty="0"/>
              <a:t>データ提供</a:t>
            </a:r>
          </a:p>
        </p:txBody>
      </p: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934A6F5A-91B1-65FE-4021-40DB35C72340}"/>
              </a:ext>
            </a:extLst>
          </p:cNvPr>
          <p:cNvCxnSpPr>
            <a:cxnSpLocks/>
          </p:cNvCxnSpPr>
          <p:nvPr/>
        </p:nvCxnSpPr>
        <p:spPr>
          <a:xfrm flipV="1">
            <a:off x="1082426" y="2261712"/>
            <a:ext cx="1178997" cy="643628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F5666B5-F901-587F-7ABE-F57091B3360D}"/>
              </a:ext>
            </a:extLst>
          </p:cNvPr>
          <p:cNvCxnSpPr>
            <a:cxnSpLocks/>
          </p:cNvCxnSpPr>
          <p:nvPr/>
        </p:nvCxnSpPr>
        <p:spPr>
          <a:xfrm flipH="1">
            <a:off x="925447" y="2136676"/>
            <a:ext cx="1301195" cy="715403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8B25BC41-48C6-A9C8-3A2F-5CC8862DB67C}"/>
              </a:ext>
            </a:extLst>
          </p:cNvPr>
          <p:cNvSpPr txBox="1"/>
          <p:nvPr/>
        </p:nvSpPr>
        <p:spPr>
          <a:xfrm rot="19828999">
            <a:off x="1387863" y="2576346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/>
              <a:t>データ提供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9331F41-F55C-3C4B-BAC4-7A48BB004F16}"/>
              </a:ext>
            </a:extLst>
          </p:cNvPr>
          <p:cNvSpPr txBox="1"/>
          <p:nvPr/>
        </p:nvSpPr>
        <p:spPr>
          <a:xfrm rot="19828999">
            <a:off x="1026457" y="2205109"/>
            <a:ext cx="11580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試験の実施指示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E0A57290-BBD8-65CA-26AB-F67407742C36}"/>
              </a:ext>
            </a:extLst>
          </p:cNvPr>
          <p:cNvCxnSpPr>
            <a:cxnSpLocks/>
          </p:cNvCxnSpPr>
          <p:nvPr/>
        </p:nvCxnSpPr>
        <p:spPr>
          <a:xfrm flipV="1">
            <a:off x="1642092" y="2538165"/>
            <a:ext cx="649480" cy="385413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BD8B8E74-B428-54D9-CCDF-F8DD1B532F8C}"/>
              </a:ext>
            </a:extLst>
          </p:cNvPr>
          <p:cNvCxnSpPr>
            <a:cxnSpLocks/>
          </p:cNvCxnSpPr>
          <p:nvPr/>
        </p:nvCxnSpPr>
        <p:spPr>
          <a:xfrm flipV="1">
            <a:off x="2408685" y="2583526"/>
            <a:ext cx="0" cy="169200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2358F0E4-161E-8DF0-80BD-45DD7FE75D3A}"/>
              </a:ext>
            </a:extLst>
          </p:cNvPr>
          <p:cNvCxnSpPr>
            <a:cxnSpLocks/>
          </p:cNvCxnSpPr>
          <p:nvPr/>
        </p:nvCxnSpPr>
        <p:spPr>
          <a:xfrm flipH="1" flipV="1">
            <a:off x="5244431" y="2477412"/>
            <a:ext cx="931419" cy="1316023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A478E305-C745-1FF5-6AC7-407A0F9E3F07}"/>
              </a:ext>
            </a:extLst>
          </p:cNvPr>
          <p:cNvCxnSpPr>
            <a:cxnSpLocks/>
          </p:cNvCxnSpPr>
          <p:nvPr/>
        </p:nvCxnSpPr>
        <p:spPr>
          <a:xfrm flipH="1" flipV="1">
            <a:off x="4953320" y="2700126"/>
            <a:ext cx="880455" cy="1253924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08C577CD-08D2-53E9-2F7D-A95D8682F3E4}"/>
              </a:ext>
            </a:extLst>
          </p:cNvPr>
          <p:cNvCxnSpPr>
            <a:cxnSpLocks/>
          </p:cNvCxnSpPr>
          <p:nvPr/>
        </p:nvCxnSpPr>
        <p:spPr>
          <a:xfrm>
            <a:off x="5068143" y="2669570"/>
            <a:ext cx="895300" cy="1273715"/>
          </a:xfrm>
          <a:prstGeom prst="straightConnector1">
            <a:avLst/>
          </a:prstGeom>
          <a:ln w="50800" cmpd="dbl">
            <a:solidFill>
              <a:schemeClr val="tx1"/>
            </a:solidFill>
            <a:headEnd w="lg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C2DF40CA-CAA5-30C4-AF1C-B41FD331396D}"/>
              </a:ext>
            </a:extLst>
          </p:cNvPr>
          <p:cNvSpPr txBox="1"/>
          <p:nvPr/>
        </p:nvSpPr>
        <p:spPr>
          <a:xfrm rot="3319753">
            <a:off x="5057513" y="3177854"/>
            <a:ext cx="11580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/>
              <a:t>研究開発戦略協議</a:t>
            </a:r>
            <a:endParaRPr kumimoji="1" lang="ja-JP" altLang="en-US" sz="900" dirty="0"/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7961180A-E93C-56A4-45EE-E1EB33C7EDC1}"/>
              </a:ext>
            </a:extLst>
          </p:cNvPr>
          <p:cNvSpPr txBox="1"/>
          <p:nvPr/>
        </p:nvSpPr>
        <p:spPr>
          <a:xfrm rot="3319753">
            <a:off x="4946042" y="3402342"/>
            <a:ext cx="8793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技術基盤提供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C5CDB031-4217-0423-BCCA-0D2630324273}"/>
              </a:ext>
            </a:extLst>
          </p:cNvPr>
          <p:cNvSpPr txBox="1"/>
          <p:nvPr/>
        </p:nvSpPr>
        <p:spPr>
          <a:xfrm>
            <a:off x="6663395" y="5617286"/>
            <a:ext cx="2025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/>
              <a:t>実用化担当者* ：</a:t>
            </a:r>
            <a:r>
              <a:rPr lang="en-US" altLang="ja-JP" sz="800" dirty="0"/>
              <a:t>Instruction</a:t>
            </a:r>
            <a:r>
              <a:rPr lang="ja-JP" altLang="en-US" sz="800" dirty="0"/>
              <a:t>参照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1592362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2B8C16-4AAE-4EC6-ABA6-5C17DC9A2EB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51790" y="155575"/>
            <a:ext cx="11525250" cy="815975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anchor="ctr">
            <a:noAutofit/>
          </a:bodyPr>
          <a:lstStyle/>
          <a:p>
            <a:pPr algn="l"/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 ４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実用化までのロードマップ</a:t>
            </a:r>
            <a:br>
              <a:rPr lang="en-US" altLang="ja-JP" sz="1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・研究開発代表者：</a:t>
            </a:r>
            <a:r>
              <a:rPr lang="ja-JP" altLang="en-US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氏名･所属機関・部署・役職</a:t>
            </a:r>
            <a:b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・研究開発課題名：</a:t>
            </a:r>
            <a:r>
              <a:rPr lang="ja-JP" altLang="en-US" sz="1800" b="1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●●●●●</a:t>
            </a:r>
          </a:p>
        </p:txBody>
      </p:sp>
      <p:graphicFrame>
        <p:nvGraphicFramePr>
          <p:cNvPr id="4" name="表 5">
            <a:extLst>
              <a:ext uri="{FF2B5EF4-FFF2-40B4-BE49-F238E27FC236}">
                <a16:creationId xmlns:a16="http://schemas.microsoft.com/office/drawing/2014/main" id="{BA381DD5-295B-4F8D-ADFC-49C3E7650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823806"/>
              </p:ext>
            </p:extLst>
          </p:nvPr>
        </p:nvGraphicFramePr>
        <p:xfrm>
          <a:off x="923365" y="1275386"/>
          <a:ext cx="10253283" cy="499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871">
                  <a:extLst>
                    <a:ext uri="{9D8B030D-6E8A-4147-A177-3AD203B41FA5}">
                      <a16:colId xmlns:a16="http://schemas.microsoft.com/office/drawing/2014/main" val="3941236745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1331855291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2924274672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2484047420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2022442111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3007450710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2511520140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3885755081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3568492641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3820606929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105045535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97427108"/>
                    </a:ext>
                  </a:extLst>
                </a:gridCol>
                <a:gridCol w="641451">
                  <a:extLst>
                    <a:ext uri="{9D8B030D-6E8A-4147-A177-3AD203B41FA5}">
                      <a16:colId xmlns:a16="http://schemas.microsoft.com/office/drawing/2014/main" val="2404236345"/>
                    </a:ext>
                  </a:extLst>
                </a:gridCol>
              </a:tblGrid>
              <a:tr h="4701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研究開発項目／年度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2028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2029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2031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2032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2033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2034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2035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2036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892667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69240" indent="-27051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研究開発計画（等）</a:t>
                      </a: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シーズ</a:t>
                      </a:r>
                      <a:r>
                        <a:rPr kumimoji="1"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シーズ</a:t>
                      </a:r>
                      <a:r>
                        <a:rPr kumimoji="1"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02957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05105" marR="0" lvl="0" indent="-206375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非臨床試験</a:t>
                      </a:r>
                      <a:endParaRPr lang="en-US" alt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81484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205105" indent="-206375" algn="just"/>
                      <a:endParaRPr lang="en-US" alt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205105" indent="-206375" algn="just"/>
                      <a:r>
                        <a:rPr lang="en-US" altLang="ja-JP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CMC</a:t>
                      </a:r>
                    </a:p>
                    <a:p>
                      <a:pPr marL="205105" indent="-206375" algn="just"/>
                      <a:endParaRPr 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10607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05105" indent="-206375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治験</a:t>
                      </a:r>
                      <a:endParaRPr 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30683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05105" marR="0" lvl="0" indent="-206375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その他</a:t>
                      </a:r>
                      <a:r>
                        <a:rPr lang="en-US" altLang="ja-JP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ライセンスアウトほか</a:t>
                      </a:r>
                      <a:r>
                        <a:rPr lang="en-US" altLang="ja-JP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8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68967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05105" marR="0" lvl="0" indent="-206375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薬事対応</a:t>
                      </a:r>
                      <a:endParaRPr 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1364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05105" indent="-206375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NDA(</a:t>
                      </a: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☆</a:t>
                      </a:r>
                      <a:r>
                        <a:rPr lang="en-US" altLang="ja-JP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)/Approval(</a:t>
                      </a:r>
                      <a:r>
                        <a:rPr lang="ja-JP" altLang="en-US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★</a:t>
                      </a:r>
                      <a:r>
                        <a:rPr lang="en-US" altLang="ja-JP" sz="1500" b="1" kern="100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500" b="1" kern="100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★</a:t>
                      </a:r>
                      <a:endParaRPr kumimoji="1" lang="ja-JP" altLang="en-US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3159501"/>
                  </a:ext>
                </a:extLst>
              </a:tr>
            </a:tbl>
          </a:graphicData>
        </a:graphic>
      </p:graphicFrame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10526751-53F6-4ED8-B090-16F9A302CCED}"/>
              </a:ext>
            </a:extLst>
          </p:cNvPr>
          <p:cNvCxnSpPr>
            <a:cxnSpLocks/>
          </p:cNvCxnSpPr>
          <p:nvPr/>
        </p:nvCxnSpPr>
        <p:spPr>
          <a:xfrm>
            <a:off x="3910149" y="4690383"/>
            <a:ext cx="1965889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26F51454-DEE5-4D33-A940-A4C845239DA7}"/>
              </a:ext>
            </a:extLst>
          </p:cNvPr>
          <p:cNvCxnSpPr>
            <a:cxnSpLocks/>
          </p:cNvCxnSpPr>
          <p:nvPr/>
        </p:nvCxnSpPr>
        <p:spPr>
          <a:xfrm>
            <a:off x="6315423" y="5321568"/>
            <a:ext cx="2720183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D1339F8A-09FB-4D67-8F93-A4B725343C6A}"/>
              </a:ext>
            </a:extLst>
          </p:cNvPr>
          <p:cNvCxnSpPr>
            <a:cxnSpLocks/>
          </p:cNvCxnSpPr>
          <p:nvPr/>
        </p:nvCxnSpPr>
        <p:spPr>
          <a:xfrm flipV="1">
            <a:off x="6168541" y="4011630"/>
            <a:ext cx="1648435" cy="2660"/>
          </a:xfrm>
          <a:prstGeom prst="straightConnector1">
            <a:avLst/>
          </a:prstGeom>
          <a:noFill/>
          <a:ln w="38100" cap="flat" cmpd="sng" algn="ctr">
            <a:solidFill>
              <a:srgbClr val="0070C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6FB9AB1B-0D59-4272-93DF-1DE784232059}"/>
              </a:ext>
            </a:extLst>
          </p:cNvPr>
          <p:cNvCxnSpPr>
            <a:cxnSpLocks/>
          </p:cNvCxnSpPr>
          <p:nvPr/>
        </p:nvCxnSpPr>
        <p:spPr>
          <a:xfrm>
            <a:off x="4115121" y="2681091"/>
            <a:ext cx="1961980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BE1F2BCF-D5E5-49DC-BAE5-81D28936DB44}"/>
              </a:ext>
            </a:extLst>
          </p:cNvPr>
          <p:cNvCxnSpPr>
            <a:cxnSpLocks/>
          </p:cNvCxnSpPr>
          <p:nvPr/>
        </p:nvCxnSpPr>
        <p:spPr>
          <a:xfrm>
            <a:off x="3569379" y="3251260"/>
            <a:ext cx="1087328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E69B9D1-30F2-4F11-B79E-B09ED337E192}"/>
              </a:ext>
            </a:extLst>
          </p:cNvPr>
          <p:cNvCxnSpPr>
            <a:cxnSpLocks/>
          </p:cNvCxnSpPr>
          <p:nvPr/>
        </p:nvCxnSpPr>
        <p:spPr>
          <a:xfrm flipV="1">
            <a:off x="8069143" y="4035539"/>
            <a:ext cx="1648435" cy="2660"/>
          </a:xfrm>
          <a:prstGeom prst="straightConnector1">
            <a:avLst/>
          </a:prstGeom>
          <a:noFill/>
          <a:ln w="38100" cap="flat" cmpd="sng" algn="ctr">
            <a:solidFill>
              <a:srgbClr val="0070C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78585339-D73C-23A4-4C57-89048551630E}"/>
              </a:ext>
            </a:extLst>
          </p:cNvPr>
          <p:cNvCxnSpPr>
            <a:cxnSpLocks/>
          </p:cNvCxnSpPr>
          <p:nvPr/>
        </p:nvCxnSpPr>
        <p:spPr>
          <a:xfrm>
            <a:off x="4814837" y="3251260"/>
            <a:ext cx="1087328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44057E6-535D-1A0A-8B49-F604E5BEC2EA}"/>
              </a:ext>
            </a:extLst>
          </p:cNvPr>
          <p:cNvCxnSpPr>
            <a:cxnSpLocks/>
          </p:cNvCxnSpPr>
          <p:nvPr/>
        </p:nvCxnSpPr>
        <p:spPr>
          <a:xfrm flipV="1">
            <a:off x="4201955" y="3455631"/>
            <a:ext cx="3788089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8C172AC9-7F45-5485-E26F-4FC6BF39CA71}"/>
              </a:ext>
            </a:extLst>
          </p:cNvPr>
          <p:cNvCxnSpPr>
            <a:cxnSpLocks/>
          </p:cNvCxnSpPr>
          <p:nvPr/>
        </p:nvCxnSpPr>
        <p:spPr>
          <a:xfrm>
            <a:off x="4115121" y="2061331"/>
            <a:ext cx="1961980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96CF445C-E049-6385-BCC0-705C6297CA84}"/>
              </a:ext>
            </a:extLst>
          </p:cNvPr>
          <p:cNvCxnSpPr>
            <a:cxnSpLocks/>
          </p:cNvCxnSpPr>
          <p:nvPr/>
        </p:nvCxnSpPr>
        <p:spPr>
          <a:xfrm>
            <a:off x="6107163" y="2061331"/>
            <a:ext cx="1961980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3" name="テキスト ボックス 35">
            <a:extLst>
              <a:ext uri="{FF2B5EF4-FFF2-40B4-BE49-F238E27FC236}">
                <a16:creationId xmlns:a16="http://schemas.microsoft.com/office/drawing/2014/main" id="{FD4F32A9-38B2-9AF2-C11A-42B4C014F07A}"/>
              </a:ext>
            </a:extLst>
          </p:cNvPr>
          <p:cNvSpPr txBox="1"/>
          <p:nvPr/>
        </p:nvSpPr>
        <p:spPr>
          <a:xfrm>
            <a:off x="9035606" y="1865789"/>
            <a:ext cx="3057673" cy="19133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  <a:spcBef>
                <a:spcPts val="600"/>
              </a:spcBef>
            </a:pPr>
            <a:r>
              <a:rPr lang="zh-TW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en-US" altLang="ja-JP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Instruction</a:t>
            </a:r>
            <a:r>
              <a:rPr lang="zh-TW" sz="14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endParaRPr lang="en-US" altLang="zh-TW" sz="1400" b="1" kern="12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研究開発項目は自由にご設定下さい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タイトル部分はそのままお使い下さい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本研究提案が全体のどこに該当するかが解るようにして下さい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企業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等との役割分担も分かるように工夫して下さい</a:t>
            </a:r>
            <a:endParaRPr lang="en-US" alt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82563" indent="-182563" algn="just">
              <a:lnSpc>
                <a:spcPts val="14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提出に当たっては、この部分は削除下さい</a:t>
            </a:r>
            <a:r>
              <a:rPr lang="en-US" sz="14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sz="14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F9B383-A39E-6B87-E010-C3996CD6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3FAED-EEA5-41A4-A2FB-D2DF618836D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0" name="テキスト ボックス 35">
            <a:extLst>
              <a:ext uri="{FF2B5EF4-FFF2-40B4-BE49-F238E27FC236}">
                <a16:creationId xmlns:a16="http://schemas.microsoft.com/office/drawing/2014/main" id="{444D4668-48DC-3F6F-A679-B0D705C4DEFB}"/>
              </a:ext>
            </a:extLst>
          </p:cNvPr>
          <p:cNvSpPr txBox="1"/>
          <p:nvPr/>
        </p:nvSpPr>
        <p:spPr>
          <a:xfrm>
            <a:off x="3642274" y="5870418"/>
            <a:ext cx="6173914" cy="9387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182563" indent="-182563" algn="just">
              <a:lnSpc>
                <a:spcPts val="12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AMED</a:t>
            </a: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が公開している「研究マネジメントに関してのチェック項目」も参考にしてください。</a:t>
            </a:r>
            <a:r>
              <a:rPr 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</a:p>
          <a:p>
            <a:pPr marL="285750" indent="-285750" algn="just">
              <a:lnSpc>
                <a:spcPts val="12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医薬品 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https://www.amed.go.jp/koubo/iyakuhin_check.html</a:t>
            </a:r>
          </a:p>
          <a:p>
            <a:pPr marL="285750" indent="-285750" algn="just">
              <a:lnSpc>
                <a:spcPts val="12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医療機器 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https://www.amed.go.jp/koubo/medical_device_check.html</a:t>
            </a:r>
          </a:p>
          <a:p>
            <a:pPr marL="285750" indent="-285750" algn="just">
              <a:lnSpc>
                <a:spcPts val="12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再生医療 </a:t>
            </a:r>
            <a:r>
              <a:rPr lang="en-US" altLang="ja-JP" sz="1200" b="1" kern="100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https://www.amed.go.jp/koubo/saisei_check.html</a:t>
            </a:r>
            <a:endParaRPr lang="ja-JP" sz="1200" b="1" kern="100" dirty="0">
              <a:solidFill>
                <a:schemeClr val="accent6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C74B42E-A162-BB46-B25B-C7073EE5408F}"/>
              </a:ext>
            </a:extLst>
          </p:cNvPr>
          <p:cNvSpPr txBox="1"/>
          <p:nvPr/>
        </p:nvSpPr>
        <p:spPr>
          <a:xfrm>
            <a:off x="5622415" y="4718587"/>
            <a:ext cx="16484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☆ ライセンスアウト完了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2AC0E1-814C-B106-806C-BBFDEC52697A}"/>
              </a:ext>
            </a:extLst>
          </p:cNvPr>
          <p:cNvSpPr txBox="1"/>
          <p:nvPr/>
        </p:nvSpPr>
        <p:spPr>
          <a:xfrm>
            <a:off x="4349429" y="4701665"/>
            <a:ext cx="1087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企業探索・交渉</a:t>
            </a:r>
          </a:p>
        </p:txBody>
      </p:sp>
    </p:spTree>
    <p:extLst>
      <p:ext uri="{BB962C8B-B14F-4D97-AF65-F5344CB8AC3E}">
        <p14:creationId xmlns:p14="http://schemas.microsoft.com/office/powerpoint/2010/main" val="2654861306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665</Words>
  <Application>Microsoft Office PowerPoint</Application>
  <PresentationFormat>ワイド画面</PresentationFormat>
  <Paragraphs>131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游ゴシック</vt:lpstr>
      <vt:lpstr>Arial</vt:lpstr>
      <vt:lpstr>Calibri</vt:lpstr>
      <vt:lpstr>Calibri Light</vt:lpstr>
      <vt:lpstr>Wingdings</vt:lpstr>
      <vt:lpstr>3_Office テーマ</vt:lpstr>
      <vt:lpstr>【様式 ２】 研究開発概念図 ・研究開発代表者：氏名･所属機関・部署・役職 ・研究開発課題名：●●●●●</vt:lpstr>
      <vt:lpstr>【様式 ３】 実施体制図 ・研究開発代表者：氏名･所属機関・部署・役職 ・研究開発課題名：●●●●●</vt:lpstr>
      <vt:lpstr>【様式 ４】 実用化までのロードマップ ・研究開発代表者：氏名･所属機関・部署・役職 ・研究開発課題名：●●●●●</vt:lpstr>
    </vt:vector>
  </TitlesOfParts>
  <Company>Okayama University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岡山大学拠点 橋渡し研究プログラム</dc:title>
  <cp:lastModifiedBy>桑野 友彰</cp:lastModifiedBy>
  <cp:revision>67</cp:revision>
  <cp:lastPrinted>2025-05-13T06:41:10Z</cp:lastPrinted>
  <dcterms:created xsi:type="dcterms:W3CDTF">2024-01-09T01:57:18Z</dcterms:created>
  <dcterms:modified xsi:type="dcterms:W3CDTF">2025-06-05T01:04:59Z</dcterms:modified>
</cp:coreProperties>
</file>